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1.xml" ContentType="application/vnd.openxmlformats-officedocument.presentationml.tags+xml"/>
  <Override PartName="/ppt/theme/themeOverride3.xml" ContentType="application/vnd.openxmlformats-officedocument.themeOverride+xml"/>
  <Override PartName="/ppt/tags/tag2.xml" ContentType="application/vnd.openxmlformats-officedocument.presentationml.tags+xml"/>
  <Override PartName="/ppt/theme/themeOverride4.xml" ContentType="application/vnd.openxmlformats-officedocument.themeOverride+xml"/>
  <Override PartName="/ppt/tags/tag3.xml" ContentType="application/vnd.openxmlformats-officedocument.presentationml.tags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ags/tag4.xml" ContentType="application/vnd.openxmlformats-officedocument.presentationml.tags+xml"/>
  <Override PartName="/ppt/theme/themeOverride7.xml" ContentType="application/vnd.openxmlformats-officedocument.themeOverride+xml"/>
  <Override PartName="/ppt/tags/tag5.xml" ContentType="application/vnd.openxmlformats-officedocument.presentationml.tags+xml"/>
  <Override PartName="/ppt/theme/themeOverride8.xml" ContentType="application/vnd.openxmlformats-officedocument.themeOverride+xml"/>
  <Override PartName="/ppt/tags/tag6.xml" ContentType="application/vnd.openxmlformats-officedocument.presentationml.tags+xml"/>
  <Override PartName="/ppt/theme/themeOverride9.xml" ContentType="application/vnd.openxmlformats-officedocument.themeOverride+xml"/>
  <Override PartName="/ppt/tags/tag7.xml" ContentType="application/vnd.openxmlformats-officedocument.presentationml.tags+xml"/>
  <Override PartName="/ppt/theme/themeOverride10.xml" ContentType="application/vnd.openxmlformats-officedocument.themeOverride+xml"/>
  <Override PartName="/ppt/tags/tag8.xml" ContentType="application/vnd.openxmlformats-officedocument.presentationml.tags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20"/>
  </p:notesMasterIdLst>
  <p:handoutMasterIdLst>
    <p:handoutMasterId r:id="rId21"/>
  </p:handoutMasterIdLst>
  <p:sldIdLst>
    <p:sldId id="290" r:id="rId3"/>
    <p:sldId id="258" r:id="rId4"/>
    <p:sldId id="386" r:id="rId5"/>
    <p:sldId id="393" r:id="rId6"/>
    <p:sldId id="394" r:id="rId7"/>
    <p:sldId id="395" r:id="rId8"/>
    <p:sldId id="396" r:id="rId9"/>
    <p:sldId id="397" r:id="rId10"/>
    <p:sldId id="398" r:id="rId11"/>
    <p:sldId id="399" r:id="rId12"/>
    <p:sldId id="400" r:id="rId13"/>
    <p:sldId id="401" r:id="rId14"/>
    <p:sldId id="402" r:id="rId15"/>
    <p:sldId id="403" r:id="rId16"/>
    <p:sldId id="404" r:id="rId17"/>
    <p:sldId id="405" r:id="rId18"/>
    <p:sldId id="407" r:id="rId19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0868"/>
    <a:srgbClr val="210DB3"/>
    <a:srgbClr val="106FB0"/>
    <a:srgbClr val="0530BB"/>
    <a:srgbClr val="034ABD"/>
    <a:srgbClr val="0B5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63" autoAdjust="0"/>
    <p:restoredTop sz="91826" autoAdjust="0"/>
  </p:normalViewPr>
  <p:slideViewPr>
    <p:cSldViewPr>
      <p:cViewPr varScale="1">
        <p:scale>
          <a:sx n="100" d="100"/>
          <a:sy n="100" d="100"/>
        </p:scale>
        <p:origin x="-29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608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orient="horz" pos="2208"/>
        <p:guide pos="2160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/>
              <a:t>6/3/2020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/>
              <a:t>6/3/2020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/>
              <a:t>6/3/2020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6/3/2020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6/3/2020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6/3/2020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0.wma"/><Relationship Id="rId7" Type="http://schemas.openxmlformats.org/officeDocument/2006/relationships/image" Target="../media/image4.png"/><Relationship Id="rId2" Type="http://schemas.openxmlformats.org/officeDocument/2006/relationships/tags" Target="../tags/tag6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wma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11.wma"/><Relationship Id="rId7" Type="http://schemas.openxmlformats.org/officeDocument/2006/relationships/image" Target="../media/image6.png"/><Relationship Id="rId2" Type="http://schemas.openxmlformats.org/officeDocument/2006/relationships/tags" Target="../tags/tag7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4.png"/><Relationship Id="rId4" Type="http://schemas.openxmlformats.org/officeDocument/2006/relationships/audio" Target="../media/media11.wma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2.wma"/><Relationship Id="rId7" Type="http://schemas.openxmlformats.org/officeDocument/2006/relationships/image" Target="../media/image4.png"/><Relationship Id="rId2" Type="http://schemas.openxmlformats.org/officeDocument/2006/relationships/tags" Target="../tags/tag8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wm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wma"/><Relationship Id="rId7" Type="http://schemas.openxmlformats.org/officeDocument/2006/relationships/image" Target="../media/image4.png"/><Relationship Id="rId2" Type="http://schemas.microsoft.com/office/2007/relationships/media" Target="../media/media14.wma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9.jp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ma"/><Relationship Id="rId7" Type="http://schemas.openxmlformats.org/officeDocument/2006/relationships/image" Target="../media/image4.png"/><Relationship Id="rId2" Type="http://schemas.microsoft.com/office/2007/relationships/media" Target="../media/media15.wma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wma"/><Relationship Id="rId7" Type="http://schemas.openxmlformats.org/officeDocument/2006/relationships/image" Target="../media/image4.png"/><Relationship Id="rId2" Type="http://schemas.microsoft.com/office/2007/relationships/media" Target="../media/media16.wma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17.wma"/><Relationship Id="rId7" Type="http://schemas.openxmlformats.org/officeDocument/2006/relationships/image" Target="../media/image4.png"/><Relationship Id="rId2" Type="http://schemas.openxmlformats.org/officeDocument/2006/relationships/tags" Target="../tags/tag9.xml"/><Relationship Id="rId1" Type="http://schemas.openxmlformats.org/officeDocument/2006/relationships/themeOverride" Target="../theme/themeOverride15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7.wm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wma"/><Relationship Id="rId7" Type="http://schemas.openxmlformats.org/officeDocument/2006/relationships/image" Target="../media/image4.png"/><Relationship Id="rId2" Type="http://schemas.openxmlformats.org/officeDocument/2006/relationships/tags" Target="../tags/tag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wma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5.wma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wma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6.wma"/><Relationship Id="rId7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wm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wma"/><Relationship Id="rId7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wma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9.wma"/><Relationship Id="rId7" Type="http://schemas.openxmlformats.org/officeDocument/2006/relationships/image" Target="../media/image5.png"/><Relationship Id="rId2" Type="http://schemas.openxmlformats.org/officeDocument/2006/relationships/tags" Target="../tags/tag5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wm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</a:t>
            </a:r>
            <a:r>
              <a:rPr lang="en-US" sz="32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Language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Lecture 17</a:t>
            </a: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85"/>
    </mc:Choice>
    <mc:Fallback>
      <p:transition spd="slow" advTm="18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Assembler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Data Allocation Directives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10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4582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Directives </a:t>
            </a:r>
            <a:r>
              <a:rPr lang="en-US" sz="2800" b="1" dirty="0"/>
              <a:t>to allocate </a:t>
            </a:r>
            <a:r>
              <a:rPr lang="en-US" sz="2800" b="1" dirty="0" smtClean="0"/>
              <a:t>memory and </a:t>
            </a:r>
            <a:r>
              <a:rPr lang="en-US" sz="2800" b="1" dirty="0"/>
              <a:t>initialize its value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Directives: </a:t>
            </a:r>
            <a:r>
              <a:rPr lang="en-US" sz="2800" b="1" dirty="0">
                <a:solidFill>
                  <a:srgbClr val="C00000"/>
                </a:solidFill>
              </a:rPr>
              <a:t>SPACE</a:t>
            </a:r>
            <a:endParaRPr lang="fa-IR" sz="2800" b="1" dirty="0" smtClean="0">
              <a:solidFill>
                <a:srgbClr val="C0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To allocate </a:t>
            </a:r>
            <a:r>
              <a:rPr lang="en-US" sz="2400" b="1" dirty="0"/>
              <a:t>memory for variables </a:t>
            </a:r>
            <a:r>
              <a:rPr lang="en-US" sz="2400" b="1" dirty="0" smtClean="0"/>
              <a:t>without initial </a:t>
            </a:r>
            <a:r>
              <a:rPr lang="en-US" sz="2400" b="1" dirty="0"/>
              <a:t>values</a:t>
            </a:r>
            <a:endParaRPr lang="en-US" sz="2400" b="1" dirty="0" smtClean="0"/>
          </a:p>
          <a:p>
            <a:pPr lvl="4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LONG_VAR </a:t>
            </a:r>
            <a:r>
              <a:rPr lang="fa-IR" b="1" dirty="0" smtClean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SPACE </a:t>
            </a:r>
            <a:r>
              <a:rPr lang="en-US" b="1" dirty="0">
                <a:solidFill>
                  <a:srgbClr val="C00000"/>
                </a:solidFill>
              </a:rPr>
              <a:t>4 ; Allocate 4 bytes</a:t>
            </a:r>
          </a:p>
          <a:p>
            <a:pPr lvl="4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OUR_ALFA</a:t>
            </a:r>
            <a:r>
              <a:rPr lang="fa-IR" b="1" dirty="0" smtClean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>
                <a:solidFill>
                  <a:srgbClr val="C00000"/>
                </a:solidFill>
              </a:rPr>
              <a:t>SPACE 2 ; Allocate 2 </a:t>
            </a:r>
            <a:r>
              <a:rPr lang="en-US" b="1" dirty="0" smtClean="0">
                <a:solidFill>
                  <a:srgbClr val="C00000"/>
                </a:solidFill>
              </a:rPr>
              <a:t>bytes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Directives</a:t>
            </a:r>
            <a:r>
              <a:rPr lang="en-US" sz="2800" b="1" dirty="0"/>
              <a:t>: </a:t>
            </a:r>
            <a:r>
              <a:rPr lang="en-US" sz="2800" b="1" dirty="0" smtClean="0">
                <a:solidFill>
                  <a:srgbClr val="C00000"/>
                </a:solidFill>
              </a:rPr>
              <a:t>ALIGN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To </a:t>
            </a:r>
            <a:r>
              <a:rPr lang="en-US" sz="2400" b="1" dirty="0"/>
              <a:t>make sure data is aligned on the 32-bit word or 16-bit </a:t>
            </a:r>
            <a:r>
              <a:rPr lang="en-US" sz="2400" b="1" dirty="0" smtClean="0"/>
              <a:t>half  word </a:t>
            </a:r>
            <a:r>
              <a:rPr lang="en-US" sz="2400" b="1" dirty="0"/>
              <a:t>address </a:t>
            </a:r>
            <a:r>
              <a:rPr lang="en-US" sz="2400" b="1" dirty="0" smtClean="0"/>
              <a:t>boundary</a:t>
            </a:r>
          </a:p>
          <a:p>
            <a:pPr lvl="3"/>
            <a:r>
              <a:rPr lang="en-US" b="1" dirty="0">
                <a:solidFill>
                  <a:srgbClr val="C00000"/>
                </a:solidFill>
              </a:rPr>
              <a:t>ALIGN 4 ; the next instruction is word (4 bytes) aligned</a:t>
            </a:r>
          </a:p>
          <a:p>
            <a:pPr lvl="3"/>
            <a:r>
              <a:rPr lang="en-US" b="1" dirty="0">
                <a:solidFill>
                  <a:srgbClr val="C00000"/>
                </a:solidFill>
              </a:rPr>
              <a:t>...</a:t>
            </a:r>
          </a:p>
          <a:p>
            <a:pPr lvl="3"/>
            <a:r>
              <a:rPr lang="en-US" b="1" dirty="0">
                <a:solidFill>
                  <a:srgbClr val="C00000"/>
                </a:solidFill>
              </a:rPr>
              <a:t>ALIGN 2 ; the next instruction is half-word (2 bytes) aligned</a:t>
            </a:r>
          </a:p>
          <a:p>
            <a:pPr lvl="3"/>
            <a:r>
              <a:rPr lang="en-US" b="1" dirty="0">
                <a:solidFill>
                  <a:srgbClr val="C00000"/>
                </a:solidFill>
              </a:rPr>
              <a:t>...</a:t>
            </a:r>
            <a:endParaRPr lang="en-US" b="1" dirty="0" smtClean="0">
              <a:solidFill>
                <a:srgbClr val="C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77620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6853"/>
    </mc:Choice>
    <mc:Fallback>
      <p:transition spd="slow" advTm="106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Assembler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Data Allocation Directives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11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458200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Directives</a:t>
            </a:r>
            <a:r>
              <a:rPr lang="en-US" sz="2800" b="1" dirty="0"/>
              <a:t>: </a:t>
            </a:r>
            <a:r>
              <a:rPr lang="en-US" sz="2800" b="1" dirty="0" smtClean="0">
                <a:solidFill>
                  <a:srgbClr val="C00000"/>
                </a:solidFill>
              </a:rPr>
              <a:t>ALIGN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dirty="0" smtClean="0">
              <a:solidFill>
                <a:srgbClr val="C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66750" y="1725890"/>
            <a:ext cx="372427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>
                <a:solidFill>
                  <a:srgbClr val="C00000"/>
                </a:solidFill>
              </a:rPr>
              <a:t> </a:t>
            </a:r>
            <a:r>
              <a:rPr lang="pt-BR" b="1" dirty="0" smtClean="0">
                <a:solidFill>
                  <a:srgbClr val="C00000"/>
                </a:solidFill>
              </a:rPr>
              <a:t>      AREA </a:t>
            </a:r>
            <a:r>
              <a:rPr lang="fa-IR" b="1" dirty="0" smtClean="0">
                <a:solidFill>
                  <a:srgbClr val="C00000"/>
                </a:solidFill>
              </a:rPr>
              <a:t> </a:t>
            </a:r>
            <a:r>
              <a:rPr lang="pt-BR" b="1" dirty="0" smtClean="0">
                <a:solidFill>
                  <a:srgbClr val="C00000"/>
                </a:solidFill>
              </a:rPr>
              <a:t>E2_7A</a:t>
            </a:r>
            <a:r>
              <a:rPr lang="pt-BR" b="1" dirty="0">
                <a:solidFill>
                  <a:srgbClr val="C00000"/>
                </a:solidFill>
              </a:rPr>
              <a:t>, READONLY, CODE</a:t>
            </a:r>
            <a:br>
              <a:rPr lang="pt-BR" b="1" dirty="0">
                <a:solidFill>
                  <a:srgbClr val="C00000"/>
                </a:solidFill>
              </a:rPr>
            </a:br>
            <a:r>
              <a:rPr lang="pt-BR" b="1" dirty="0" smtClean="0">
                <a:solidFill>
                  <a:srgbClr val="C00000"/>
                </a:solidFill>
              </a:rPr>
              <a:t>       ADR </a:t>
            </a:r>
            <a:r>
              <a:rPr lang="fa-IR" b="1" dirty="0" smtClean="0">
                <a:solidFill>
                  <a:srgbClr val="C00000"/>
                </a:solidFill>
              </a:rPr>
              <a:t> </a:t>
            </a:r>
            <a:r>
              <a:rPr lang="pt-BR" b="1" dirty="0" smtClean="0">
                <a:solidFill>
                  <a:srgbClr val="C00000"/>
                </a:solidFill>
              </a:rPr>
              <a:t>R2</a:t>
            </a:r>
            <a:r>
              <a:rPr lang="pt-BR" b="1" dirty="0">
                <a:solidFill>
                  <a:srgbClr val="C00000"/>
                </a:solidFill>
              </a:rPr>
              <a:t>, DTA</a:t>
            </a:r>
            <a:br>
              <a:rPr lang="pt-BR" b="1" dirty="0">
                <a:solidFill>
                  <a:srgbClr val="C00000"/>
                </a:solidFill>
              </a:rPr>
            </a:br>
            <a:r>
              <a:rPr lang="pt-BR" b="1" dirty="0" smtClean="0">
                <a:solidFill>
                  <a:srgbClr val="C00000"/>
                </a:solidFill>
              </a:rPr>
              <a:t>       LDRB</a:t>
            </a:r>
            <a:r>
              <a:rPr lang="fa-IR" b="1" dirty="0" smtClean="0">
                <a:solidFill>
                  <a:srgbClr val="C00000"/>
                </a:solidFill>
              </a:rPr>
              <a:t> </a:t>
            </a:r>
            <a:r>
              <a:rPr lang="pt-BR" b="1" dirty="0" smtClean="0">
                <a:solidFill>
                  <a:srgbClr val="C00000"/>
                </a:solidFill>
              </a:rPr>
              <a:t> </a:t>
            </a:r>
            <a:r>
              <a:rPr lang="pt-BR" b="1" dirty="0">
                <a:solidFill>
                  <a:srgbClr val="C00000"/>
                </a:solidFill>
              </a:rPr>
              <a:t>R0, [R2]</a:t>
            </a:r>
            <a:br>
              <a:rPr lang="pt-BR" b="1" dirty="0">
                <a:solidFill>
                  <a:srgbClr val="C00000"/>
                </a:solidFill>
              </a:rPr>
            </a:br>
            <a:r>
              <a:rPr lang="pt-BR" b="1" dirty="0" smtClean="0">
                <a:solidFill>
                  <a:srgbClr val="C00000"/>
                </a:solidFill>
              </a:rPr>
              <a:t>       ADD </a:t>
            </a:r>
            <a:r>
              <a:rPr lang="fa-IR" b="1" dirty="0" smtClean="0">
                <a:solidFill>
                  <a:srgbClr val="C00000"/>
                </a:solidFill>
              </a:rPr>
              <a:t> </a:t>
            </a:r>
            <a:r>
              <a:rPr lang="pt-BR" b="1" dirty="0" smtClean="0">
                <a:solidFill>
                  <a:srgbClr val="C00000"/>
                </a:solidFill>
              </a:rPr>
              <a:t>R1</a:t>
            </a:r>
            <a:r>
              <a:rPr lang="pt-BR" b="1" dirty="0">
                <a:solidFill>
                  <a:srgbClr val="C00000"/>
                </a:solidFill>
              </a:rPr>
              <a:t>, R1, R0</a:t>
            </a:r>
            <a:r>
              <a:rPr lang="pt-BR" dirty="0">
                <a:solidFill>
                  <a:srgbClr val="C00000"/>
                </a:solidFill>
              </a:rPr>
              <a:t/>
            </a:r>
            <a:br>
              <a:rPr lang="pt-BR" dirty="0">
                <a:solidFill>
                  <a:srgbClr val="C00000"/>
                </a:solidFill>
              </a:rPr>
            </a:br>
            <a:r>
              <a:rPr lang="pt-BR" b="1" dirty="0">
                <a:solidFill>
                  <a:srgbClr val="C00000"/>
                </a:solidFill>
              </a:rPr>
              <a:t>H1 </a:t>
            </a:r>
            <a:r>
              <a:rPr lang="pt-BR" b="1" dirty="0" smtClean="0">
                <a:solidFill>
                  <a:srgbClr val="C00000"/>
                </a:solidFill>
              </a:rPr>
              <a:t>  B </a:t>
            </a:r>
            <a:r>
              <a:rPr lang="fa-IR" b="1" dirty="0" smtClean="0">
                <a:solidFill>
                  <a:srgbClr val="C00000"/>
                </a:solidFill>
              </a:rPr>
              <a:t> </a:t>
            </a:r>
            <a:r>
              <a:rPr lang="pt-BR" b="1" dirty="0" smtClean="0">
                <a:solidFill>
                  <a:srgbClr val="C00000"/>
                </a:solidFill>
              </a:rPr>
              <a:t>H1</a:t>
            </a:r>
            <a:r>
              <a:rPr lang="pt-BR" b="1" dirty="0">
                <a:solidFill>
                  <a:srgbClr val="C00000"/>
                </a:solidFill>
              </a:rPr>
              <a:t/>
            </a:r>
            <a:br>
              <a:rPr lang="pt-BR" b="1" dirty="0">
                <a:solidFill>
                  <a:srgbClr val="C00000"/>
                </a:solidFill>
              </a:rPr>
            </a:br>
            <a:r>
              <a:rPr lang="pt-BR" b="1" dirty="0" smtClean="0">
                <a:solidFill>
                  <a:schemeClr val="accent3">
                    <a:lumMod val="50000"/>
                  </a:schemeClr>
                </a:solidFill>
              </a:rPr>
              <a:t>DTA </a:t>
            </a:r>
            <a:r>
              <a:rPr lang="fa-I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pt-BR" b="1" dirty="0" smtClean="0">
                <a:solidFill>
                  <a:schemeClr val="accent3">
                    <a:lumMod val="50000"/>
                  </a:schemeClr>
                </a:solidFill>
              </a:rPr>
              <a:t>DCB</a:t>
            </a:r>
            <a:r>
              <a:rPr lang="fa-I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pt-B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pt-BR" b="1" dirty="0">
                <a:solidFill>
                  <a:schemeClr val="accent3">
                    <a:lumMod val="50000"/>
                  </a:schemeClr>
                </a:solidFill>
              </a:rPr>
              <a:t>0x55</a:t>
            </a:r>
            <a:br>
              <a:rPr lang="pt-BR" b="1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pt-BR" b="1" dirty="0" smtClean="0">
                <a:solidFill>
                  <a:schemeClr val="accent3">
                    <a:lumMod val="50000"/>
                  </a:schemeClr>
                </a:solidFill>
              </a:rPr>
              <a:t>         DCB</a:t>
            </a:r>
            <a:r>
              <a:rPr lang="fa-I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pt-B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pt-BR" b="1" dirty="0">
                <a:solidFill>
                  <a:schemeClr val="accent3">
                    <a:lumMod val="50000"/>
                  </a:schemeClr>
                </a:solidFill>
              </a:rPr>
              <a:t>0x22</a:t>
            </a:r>
            <a:r>
              <a:rPr lang="pt-BR" b="1" dirty="0">
                <a:solidFill>
                  <a:srgbClr val="C00000"/>
                </a:solidFill>
              </a:rPr>
              <a:t/>
            </a:r>
            <a:br>
              <a:rPr lang="pt-BR" b="1" dirty="0">
                <a:solidFill>
                  <a:srgbClr val="C00000"/>
                </a:solidFill>
              </a:rPr>
            </a:br>
            <a:r>
              <a:rPr lang="pt-BR" b="1" dirty="0" smtClean="0">
                <a:solidFill>
                  <a:srgbClr val="C00000"/>
                </a:solidFill>
              </a:rPr>
              <a:t>   END</a:t>
            </a:r>
            <a:r>
              <a:rPr lang="pt-BR" dirty="0" smtClean="0">
                <a:solidFill>
                  <a:srgbClr val="C00000"/>
                </a:solidFill>
              </a:rPr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95600" y="3143071"/>
            <a:ext cx="2133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DTA</a:t>
            </a:r>
            <a:r>
              <a:rPr lang="fa-I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DCB </a:t>
            </a:r>
            <a:r>
              <a:rPr lang="fa-I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0x55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/>
            </a:r>
            <a:br>
              <a:rPr lang="en-US" b="1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ALIGN</a:t>
            </a:r>
            <a:r>
              <a:rPr lang="fa-I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br>
              <a:rPr lang="en-US" b="1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DCB</a:t>
            </a:r>
            <a:r>
              <a:rPr lang="fa-I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0x22</a:t>
            </a:r>
            <a:r>
              <a:rPr lang="en-US" b="1" dirty="0">
                <a:solidFill>
                  <a:srgbClr val="C00000"/>
                </a:solidFill>
              </a:rPr>
              <a:t/>
            </a:r>
            <a:br>
              <a:rPr lang="en-US" b="1" dirty="0">
                <a:solidFill>
                  <a:srgbClr val="C00000"/>
                </a:solidFill>
              </a:rPr>
            </a:br>
            <a:r>
              <a:rPr lang="en-US" b="1" dirty="0">
                <a:solidFill>
                  <a:srgbClr val="C00000"/>
                </a:solidFill>
              </a:rPr>
              <a:t>END</a:t>
            </a:r>
            <a:r>
              <a:rPr lang="en-US" dirty="0">
                <a:solidFill>
                  <a:srgbClr val="C00000"/>
                </a:solidFill>
              </a:rPr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5467350" y="3124200"/>
            <a:ext cx="2057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DTA </a:t>
            </a:r>
            <a:r>
              <a:rPr lang="fa-I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DCB</a:t>
            </a:r>
            <a:r>
              <a:rPr lang="fa-I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0x55</a:t>
            </a:r>
            <a:br>
              <a:rPr lang="en-US" b="1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ALIGN</a:t>
            </a:r>
            <a:r>
              <a:rPr lang="fa-I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br>
              <a:rPr lang="en-US" b="1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DCB</a:t>
            </a:r>
            <a:r>
              <a:rPr lang="fa-IR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0x22</a:t>
            </a:r>
            <a:r>
              <a:rPr lang="en-US" b="1" dirty="0">
                <a:solidFill>
                  <a:srgbClr val="C00000"/>
                </a:solidFill>
              </a:rPr>
              <a:t/>
            </a:r>
            <a:br>
              <a:rPr lang="en-US" b="1" dirty="0">
                <a:solidFill>
                  <a:srgbClr val="C00000"/>
                </a:solidFill>
              </a:rPr>
            </a:br>
            <a:r>
              <a:rPr lang="en-US" b="1" dirty="0">
                <a:solidFill>
                  <a:srgbClr val="C00000"/>
                </a:solidFill>
              </a:rPr>
              <a:t>END</a:t>
            </a:r>
            <a:r>
              <a:rPr lang="en-US" dirty="0">
                <a:solidFill>
                  <a:srgbClr val="C00000"/>
                </a:solidFill>
              </a:rPr>
              <a:t>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43400"/>
            <a:ext cx="383857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575" y="4362450"/>
            <a:ext cx="38290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147851"/>
            <a:ext cx="3829050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>
            <a:off x="3962400" y="3581400"/>
            <a:ext cx="914400" cy="743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6629400" y="2719476"/>
            <a:ext cx="895350" cy="938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676400" y="3581400"/>
            <a:ext cx="0" cy="743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152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35072"/>
    </mc:Choice>
    <mc:Fallback>
      <p:transition spd="slow" advTm="235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Rules for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Labels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in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Assembly Language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12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4582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Each </a:t>
            </a:r>
            <a:r>
              <a:rPr lang="en-US" sz="2800" b="1" dirty="0"/>
              <a:t>label name must be unique in the </a:t>
            </a:r>
            <a:r>
              <a:rPr lang="en-US" sz="2800" b="1" dirty="0" smtClean="0"/>
              <a:t>file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label </a:t>
            </a:r>
            <a:r>
              <a:rPr lang="en-US" sz="2800" b="1" dirty="0" smtClean="0"/>
              <a:t>names consist of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7030A0"/>
                </a:solidFill>
              </a:rPr>
              <a:t>Alphabetic </a:t>
            </a:r>
            <a:r>
              <a:rPr lang="en-US" sz="2400" b="1" dirty="0">
                <a:solidFill>
                  <a:srgbClr val="7030A0"/>
                </a:solidFill>
              </a:rPr>
              <a:t>letters </a:t>
            </a:r>
            <a:r>
              <a:rPr lang="en-US" sz="2400" b="1" dirty="0" smtClean="0">
                <a:solidFill>
                  <a:srgbClr val="7030A0"/>
                </a:solidFill>
              </a:rPr>
              <a:t>in </a:t>
            </a:r>
            <a:r>
              <a:rPr lang="en-US" sz="2400" b="1" dirty="0">
                <a:solidFill>
                  <a:srgbClr val="7030A0"/>
                </a:solidFill>
              </a:rPr>
              <a:t>both uppercase and </a:t>
            </a:r>
            <a:r>
              <a:rPr lang="en-US" sz="2400" b="1" dirty="0" smtClean="0">
                <a:solidFill>
                  <a:srgbClr val="7030A0"/>
                </a:solidFill>
              </a:rPr>
              <a:t>lowercase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7030A0"/>
                </a:solidFill>
              </a:rPr>
              <a:t>The </a:t>
            </a:r>
            <a:r>
              <a:rPr lang="en-US" sz="2400" b="1" dirty="0">
                <a:solidFill>
                  <a:srgbClr val="7030A0"/>
                </a:solidFill>
              </a:rPr>
              <a:t>digits 0 through 9, and </a:t>
            </a:r>
            <a:endParaRPr lang="en-US" sz="2400" b="1" dirty="0" smtClean="0">
              <a:solidFill>
                <a:srgbClr val="7030A0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7030A0"/>
                </a:solidFill>
              </a:rPr>
              <a:t>The special characters </a:t>
            </a:r>
            <a:r>
              <a:rPr lang="en-US" sz="2400" b="1" dirty="0">
                <a:solidFill>
                  <a:srgbClr val="7030A0"/>
                </a:solidFill>
              </a:rPr>
              <a:t>underscore </a:t>
            </a:r>
            <a:r>
              <a:rPr lang="en-US" sz="2400" b="1" dirty="0" smtClean="0">
                <a:solidFill>
                  <a:srgbClr val="7030A0"/>
                </a:solidFill>
              </a:rPr>
              <a:t>‘_’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The </a:t>
            </a:r>
            <a:r>
              <a:rPr lang="en-US" sz="2400" b="1" dirty="0"/>
              <a:t>first character of the label must be </a:t>
            </a:r>
            <a:endParaRPr lang="en-US" sz="2400" b="1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An alphabetical letter </a:t>
            </a:r>
            <a:r>
              <a:rPr lang="en-US" sz="2400" b="1" dirty="0"/>
              <a:t>or underscore </a:t>
            </a:r>
            <a:endParaRPr lang="en-US" sz="2400" b="1" dirty="0" smtClean="0"/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Cannot </a:t>
            </a:r>
            <a:r>
              <a:rPr lang="en-US" sz="2000" b="1" dirty="0"/>
              <a:t>be a </a:t>
            </a:r>
            <a:r>
              <a:rPr lang="en-US" sz="2000" b="1" dirty="0" smtClean="0"/>
              <a:t>numeral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Cannot be </a:t>
            </a:r>
            <a:r>
              <a:rPr lang="en-US" sz="2000" b="1" dirty="0" smtClean="0"/>
              <a:t>reserved words (ADD, MOV, …)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506098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8300"/>
    </mc:Choice>
    <mc:Fallback>
      <p:transition spd="slow" advTm="78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/>
              <a:t>Creating an ARM Assembly Program</a:t>
            </a:r>
            <a:endParaRPr lang="en-US" sz="3200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8090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5437"/>
    </mc:Choice>
    <mc:Fallback>
      <p:transition spd="slow" advTm="35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Creating an ARM Assembly Program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458200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Steps to </a:t>
            </a:r>
            <a:r>
              <a:rPr lang="en-US" sz="2800" b="1" dirty="0" smtClean="0"/>
              <a:t>create </a:t>
            </a:r>
            <a:r>
              <a:rPr lang="en-US" sz="2800" b="1" dirty="0"/>
              <a:t>a </a:t>
            </a:r>
            <a:r>
              <a:rPr lang="en-US" sz="2800" b="1" dirty="0" smtClean="0"/>
              <a:t>program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283" y="1981200"/>
            <a:ext cx="4836634" cy="4131292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99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48714"/>
    </mc:Choice>
    <mc:Fallback>
      <p:transition spd="slow" advTm="148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Creating an ARM Assembly Program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458200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Sample of a </a:t>
            </a:r>
            <a:r>
              <a:rPr lang="en-US" sz="2800" b="1" dirty="0">
                <a:solidFill>
                  <a:srgbClr val="C00000"/>
                </a:solidFill>
              </a:rPr>
              <a:t>Map File</a:t>
            </a:r>
            <a:endParaRPr lang="en-US" sz="2800" b="1" dirty="0" smtClean="0">
              <a:solidFill>
                <a:srgbClr val="C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362200"/>
            <a:ext cx="8388022" cy="319754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945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94166"/>
    </mc:Choice>
    <mc:Fallback>
      <p:transition spd="slow" advTm="94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Creating an ARM Assembly Program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458200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Sample of a </a:t>
            </a:r>
            <a:r>
              <a:rPr lang="en-US" sz="2800" b="1" dirty="0">
                <a:solidFill>
                  <a:srgbClr val="C00000"/>
                </a:solidFill>
              </a:rPr>
              <a:t>List </a:t>
            </a:r>
            <a:r>
              <a:rPr lang="en-US" sz="2800" b="1" dirty="0" smtClean="0">
                <a:solidFill>
                  <a:srgbClr val="C00000"/>
                </a:solidFill>
              </a:rPr>
              <a:t>File</a:t>
            </a:r>
            <a:endParaRPr lang="en-US" sz="28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943032"/>
            <a:ext cx="8526129" cy="2305581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887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1288"/>
    </mc:Choice>
    <mc:Fallback>
      <p:transition spd="slow" advTm="81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Power up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Location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for ARM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45820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 smtClean="0"/>
              <a:t>Q: </a:t>
            </a:r>
            <a:r>
              <a:rPr lang="en-US" sz="2400" b="1" dirty="0" smtClean="0"/>
              <a:t>At </a:t>
            </a:r>
            <a:r>
              <a:rPr lang="en-US" sz="2400" b="1" dirty="0"/>
              <a:t>what address does the CPU wake up to when power </a:t>
            </a:r>
            <a:r>
              <a:rPr lang="en-US" sz="2400" b="1" dirty="0" smtClean="0"/>
              <a:t>is applied </a:t>
            </a:r>
            <a:r>
              <a:rPr lang="en-US" sz="2400" b="1" dirty="0"/>
              <a:t>or when the CPU is reset</a:t>
            </a:r>
            <a:r>
              <a:rPr lang="en-US" sz="2400" b="1" dirty="0" smtClean="0"/>
              <a:t>?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ARM7 </a:t>
            </a:r>
            <a:r>
              <a:rPr lang="en-US" sz="2400" b="1" dirty="0" smtClean="0"/>
              <a:t>microcontrollers</a:t>
            </a:r>
            <a:r>
              <a:rPr lang="en-US" sz="2400" b="1" dirty="0"/>
              <a:t>: </a:t>
            </a:r>
            <a:r>
              <a:rPr lang="en-US" sz="2400" b="1" dirty="0" smtClean="0">
                <a:solidFill>
                  <a:srgbClr val="C00000"/>
                </a:solidFill>
              </a:rPr>
              <a:t>0x00000000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The </a:t>
            </a:r>
            <a:r>
              <a:rPr lang="en-US" sz="2000" b="1" dirty="0"/>
              <a:t>first instruction </a:t>
            </a:r>
            <a:r>
              <a:rPr lang="en-US" sz="2000" b="1" dirty="0" smtClean="0"/>
              <a:t>is expected to be stored here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C00000"/>
                </a:solidFill>
              </a:rPr>
              <a:t>BUT</a:t>
            </a:r>
            <a:r>
              <a:rPr lang="en-US" sz="2800" b="1" dirty="0"/>
              <a:t>, ARM Cortex-M </a:t>
            </a:r>
            <a:r>
              <a:rPr lang="en-US" sz="2800" b="1" dirty="0" smtClean="0"/>
              <a:t>is different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Reads from 0x00000004-0x00000007 </a:t>
            </a:r>
            <a:r>
              <a:rPr lang="en-US" sz="2400" b="1" dirty="0" smtClean="0">
                <a:solidFill>
                  <a:srgbClr val="C00000"/>
                </a:solidFill>
              </a:rPr>
              <a:t>and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Put </a:t>
            </a:r>
            <a:r>
              <a:rPr lang="en-US" sz="2400" b="1" dirty="0"/>
              <a:t>them into the program </a:t>
            </a:r>
            <a:r>
              <a:rPr lang="en-US" sz="2400" b="1" dirty="0" smtClean="0"/>
              <a:t>counter, </a:t>
            </a:r>
            <a:r>
              <a:rPr lang="en-US" sz="2400" b="1" dirty="0" smtClean="0">
                <a:solidFill>
                  <a:srgbClr val="C00000"/>
                </a:solidFill>
              </a:rPr>
              <a:t>then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CPU </a:t>
            </a:r>
            <a:r>
              <a:rPr lang="en-US" sz="2400" b="1" dirty="0" smtClean="0"/>
              <a:t>fetches </a:t>
            </a:r>
            <a:r>
              <a:rPr lang="en-US" sz="2400" b="1" dirty="0"/>
              <a:t>the first instruction using the content of </a:t>
            </a:r>
            <a:r>
              <a:rPr lang="en-US" sz="2400" b="1" dirty="0" smtClean="0"/>
              <a:t>PC</a:t>
            </a:r>
            <a:endParaRPr lang="en-US" sz="2400" b="1" dirty="0" smtClean="0">
              <a:solidFill>
                <a:srgbClr val="C0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7030A0"/>
                </a:solidFill>
              </a:rPr>
              <a:t>The </a:t>
            </a:r>
            <a:r>
              <a:rPr lang="en-US" sz="2000" b="1" dirty="0">
                <a:solidFill>
                  <a:srgbClr val="7030A0"/>
                </a:solidFill>
              </a:rPr>
              <a:t>programmer (working with the software tools) shall put the starting </a:t>
            </a:r>
            <a:r>
              <a:rPr lang="en-US" sz="2000" b="1" dirty="0" smtClean="0">
                <a:solidFill>
                  <a:srgbClr val="7030A0"/>
                </a:solidFill>
              </a:rPr>
              <a:t>address of </a:t>
            </a:r>
            <a:r>
              <a:rPr lang="en-US" sz="2000" b="1" dirty="0">
                <a:solidFill>
                  <a:srgbClr val="7030A0"/>
                </a:solidFill>
              </a:rPr>
              <a:t>the program at memory location 0x00000004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5521849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47302"/>
    </mc:Choice>
    <mc:Fallback>
      <p:transition spd="slow" advTm="247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 smtClean="0"/>
              <a:t>Arm </a:t>
            </a:r>
            <a:r>
              <a:rPr lang="en-US" sz="2000" b="1" dirty="0"/>
              <a:t>Assembly Language Programming and Architecture,  Volume 1, 1st edition, Muhammad Ali </a:t>
            </a:r>
            <a:r>
              <a:rPr lang="en-US" sz="2000" b="1" dirty="0" err="1"/>
              <a:t>Mazidi</a:t>
            </a:r>
            <a:r>
              <a:rPr lang="en-US" sz="2000" b="1" dirty="0"/>
              <a:t>, </a:t>
            </a:r>
            <a:r>
              <a:rPr lang="en-US" sz="2000" b="1" dirty="0" err="1"/>
              <a:t>Sarmad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and </a:t>
            </a:r>
            <a:r>
              <a:rPr lang="en-US" sz="2000" b="1" dirty="0" err="1"/>
              <a:t>Sepehr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</a:t>
            </a:r>
            <a:r>
              <a:rPr lang="en-US" sz="2000" b="1" dirty="0" err="1"/>
              <a:t>MicroDigitalEd</a:t>
            </a:r>
            <a:r>
              <a:rPr lang="en-US" sz="2000" b="1" dirty="0"/>
              <a:t>, </a:t>
            </a:r>
            <a:r>
              <a:rPr lang="en-US" sz="2000" b="1" dirty="0" smtClean="0"/>
              <a:t>2013.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endParaRPr lang="en-US" sz="2000" b="1" dirty="0"/>
          </a:p>
          <a:p>
            <a:pPr algn="l"/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algn="l"/>
            <a:endParaRPr lang="fa-IR" sz="16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7"/>
    </mc:Choice>
    <mc:Fallback>
      <p:transition spd="slow" advTm="54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0500" y="2667000"/>
            <a:ext cx="8458200" cy="1493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/>
              <a:t>ARM Data Format, Pseudo-instructions </a:t>
            </a:r>
            <a:r>
              <a:rPr lang="en-US" sz="3200" b="1" dirty="0" smtClean="0"/>
              <a:t>and Directives </a:t>
            </a:r>
            <a:r>
              <a:rPr lang="en-US" sz="3200" b="1" baseline="30000" dirty="0" smtClean="0"/>
              <a:t>(cont.)</a:t>
            </a:r>
            <a:endParaRPr lang="en-US" sz="2800" b="1" baseline="30000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05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679"/>
    </mc:Choice>
    <mc:Fallback>
      <p:transition spd="slow" advTm="3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Assembler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Directives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143000"/>
            <a:ext cx="845820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Directives: </a:t>
            </a:r>
            <a:r>
              <a:rPr lang="en-US" sz="2800" b="1" dirty="0" smtClean="0">
                <a:solidFill>
                  <a:srgbClr val="C00000"/>
                </a:solidFill>
              </a:rPr>
              <a:t>EQU (equate)</a:t>
            </a:r>
            <a:endParaRPr lang="fa-IR" sz="2800" b="1" dirty="0" smtClean="0">
              <a:solidFill>
                <a:srgbClr val="C0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To </a:t>
            </a:r>
            <a:r>
              <a:rPr lang="en-US" sz="2400" b="1" dirty="0"/>
              <a:t>define a constant value or a fixed address by a name</a:t>
            </a:r>
            <a:endParaRPr lang="en-US" sz="2400" b="1" dirty="0" smtClean="0"/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To make </a:t>
            </a:r>
            <a:r>
              <a:rPr lang="en-US" sz="2000" b="1" dirty="0"/>
              <a:t>the program easier to read</a:t>
            </a:r>
            <a:endParaRPr lang="en-US" sz="2000" b="1" dirty="0" smtClean="0"/>
          </a:p>
          <a:p>
            <a:pPr lvl="4">
              <a:lnSpc>
                <a:spcPct val="150000"/>
              </a:lnSpc>
            </a:pPr>
            <a:r>
              <a:rPr lang="pt-BR" b="1" dirty="0">
                <a:solidFill>
                  <a:srgbClr val="C00000"/>
                </a:solidFill>
              </a:rPr>
              <a:t>COUNT </a:t>
            </a:r>
            <a:r>
              <a:rPr lang="pt-BR" b="1" dirty="0" smtClean="0">
                <a:solidFill>
                  <a:srgbClr val="C00000"/>
                </a:solidFill>
              </a:rPr>
              <a:t>  EQU  0x25</a:t>
            </a:r>
          </a:p>
          <a:p>
            <a:pPr lvl="4">
              <a:lnSpc>
                <a:spcPct val="150000"/>
              </a:lnSpc>
            </a:pPr>
            <a:r>
              <a:rPr lang="pt-BR" b="1" dirty="0" smtClean="0">
                <a:solidFill>
                  <a:srgbClr val="C00000"/>
                </a:solidFill>
              </a:rPr>
              <a:t>MOV   </a:t>
            </a:r>
            <a:r>
              <a:rPr lang="pt-BR" b="1" dirty="0">
                <a:solidFill>
                  <a:srgbClr val="C00000"/>
                </a:solidFill>
              </a:rPr>
              <a:t>R2, #COUNT ; R2 = </a:t>
            </a:r>
            <a:r>
              <a:rPr lang="pt-BR" b="1" dirty="0" smtClean="0">
                <a:solidFill>
                  <a:srgbClr val="C00000"/>
                </a:solidFill>
              </a:rPr>
              <a:t>0x25</a:t>
            </a:r>
          </a:p>
          <a:p>
            <a:pPr lvl="4">
              <a:lnSpc>
                <a:spcPct val="150000"/>
              </a:lnSpc>
            </a:pPr>
            <a:endParaRPr lang="pt-BR" b="1" dirty="0" smtClean="0">
              <a:solidFill>
                <a:srgbClr val="C00000"/>
              </a:solidFill>
            </a:endParaRPr>
          </a:p>
          <a:p>
            <a:pPr lvl="4">
              <a:lnSpc>
                <a:spcPct val="150000"/>
              </a:lnSpc>
            </a:pPr>
            <a:endParaRPr lang="pt-BR" b="1" dirty="0">
              <a:solidFill>
                <a:srgbClr val="C00000"/>
              </a:solidFill>
            </a:endParaRPr>
          </a:p>
          <a:p>
            <a:pPr lvl="4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MOV </a:t>
            </a:r>
            <a:r>
              <a:rPr lang="en-US" b="1" dirty="0" smtClean="0">
                <a:solidFill>
                  <a:srgbClr val="C00000"/>
                </a:solidFill>
              </a:rPr>
              <a:t>  R2,  </a:t>
            </a:r>
            <a:r>
              <a:rPr lang="en-US" b="1" dirty="0">
                <a:solidFill>
                  <a:srgbClr val="C00000"/>
                </a:solidFill>
              </a:rPr>
              <a:t>#</a:t>
            </a:r>
            <a:r>
              <a:rPr lang="en-US" b="1" dirty="0" smtClean="0">
                <a:solidFill>
                  <a:srgbClr val="C00000"/>
                </a:solidFill>
              </a:rPr>
              <a:t>0x25</a:t>
            </a:r>
          </a:p>
          <a:p>
            <a:pPr lvl="4">
              <a:lnSpc>
                <a:spcPct val="150000"/>
              </a:lnSpc>
            </a:pPr>
            <a:endParaRPr lang="en-US" b="1" dirty="0">
              <a:solidFill>
                <a:srgbClr val="C00000"/>
              </a:solidFill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Avoid </a:t>
            </a:r>
            <a:r>
              <a:rPr lang="en-US" sz="2000" b="1" dirty="0"/>
              <a:t>searching the entire program trying to find and </a:t>
            </a:r>
            <a:r>
              <a:rPr lang="en-US" sz="2000" b="1" dirty="0" smtClean="0"/>
              <a:t>change every occurrence of a variable</a:t>
            </a:r>
            <a:endParaRPr lang="fa-IR" sz="2000" b="1" dirty="0"/>
          </a:p>
        </p:txBody>
      </p:sp>
      <p:sp>
        <p:nvSpPr>
          <p:cNvPr id="2" name="Down Arrow 1"/>
          <p:cNvSpPr/>
          <p:nvPr/>
        </p:nvSpPr>
        <p:spPr>
          <a:xfrm>
            <a:off x="3429000" y="3810000"/>
            <a:ext cx="457200" cy="609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133600" y="3200400"/>
            <a:ext cx="33528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33800" y="3824287"/>
            <a:ext cx="2719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Converted by Assembler to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1981200" y="4495800"/>
            <a:ext cx="33528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88917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15098"/>
    </mc:Choice>
    <mc:Fallback>
      <p:transition spd="slow" advTm="215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 animBg="1"/>
      <p:bldP spid="4" grpId="0" animBg="1"/>
      <p:bldP spid="5" grpId="0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Assembler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Directives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143000"/>
            <a:ext cx="845820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Directives: </a:t>
            </a:r>
            <a:r>
              <a:rPr lang="en-US" sz="2800" b="1" dirty="0" smtClean="0">
                <a:solidFill>
                  <a:srgbClr val="C00000"/>
                </a:solidFill>
              </a:rPr>
              <a:t>EQU (equate)</a:t>
            </a:r>
            <a:endParaRPr lang="fa-IR" sz="2800" b="1" dirty="0" smtClean="0">
              <a:solidFill>
                <a:srgbClr val="C0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Using EQU for fixed data </a:t>
            </a:r>
            <a:r>
              <a:rPr lang="en-US" sz="2400" b="1" dirty="0" smtClean="0"/>
              <a:t>assignment</a:t>
            </a:r>
          </a:p>
          <a:p>
            <a:pPr lvl="4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DATA1 </a:t>
            </a:r>
            <a:r>
              <a:rPr lang="en-US" b="1" dirty="0" smtClean="0">
                <a:solidFill>
                  <a:srgbClr val="C00000"/>
                </a:solidFill>
              </a:rPr>
              <a:t>  </a:t>
            </a:r>
            <a:r>
              <a:rPr lang="en-US" b="1" dirty="0" smtClean="0">
                <a:solidFill>
                  <a:srgbClr val="7030A0"/>
                </a:solidFill>
              </a:rPr>
              <a:t>EQU</a:t>
            </a:r>
            <a:r>
              <a:rPr lang="en-US" b="1" dirty="0" smtClean="0">
                <a:solidFill>
                  <a:srgbClr val="C00000"/>
                </a:solidFill>
              </a:rPr>
              <a:t>  0x39 </a:t>
            </a:r>
            <a:r>
              <a:rPr lang="en-US" b="1" dirty="0">
                <a:solidFill>
                  <a:srgbClr val="C00000"/>
                </a:solidFill>
              </a:rPr>
              <a:t>; the way to define hex value</a:t>
            </a:r>
          </a:p>
          <a:p>
            <a:pPr lvl="4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DATA2  </a:t>
            </a:r>
            <a:r>
              <a:rPr lang="en-US" b="1" dirty="0">
                <a:solidFill>
                  <a:srgbClr val="7030A0"/>
                </a:solidFill>
              </a:rPr>
              <a:t>EQU</a:t>
            </a:r>
            <a:r>
              <a:rPr lang="en-US" b="1" dirty="0">
                <a:solidFill>
                  <a:srgbClr val="C00000"/>
                </a:solidFill>
              </a:rPr>
              <a:t> 2_00110101 ; the way to define binary value (35 in hex)</a:t>
            </a:r>
          </a:p>
          <a:p>
            <a:pPr lvl="4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DATA3 </a:t>
            </a:r>
            <a:r>
              <a:rPr lang="en-US" b="1" dirty="0" smtClean="0">
                <a:solidFill>
                  <a:srgbClr val="C00000"/>
                </a:solidFill>
              </a:rPr>
              <a:t>  </a:t>
            </a:r>
            <a:r>
              <a:rPr lang="en-US" b="1" dirty="0" smtClean="0">
                <a:solidFill>
                  <a:srgbClr val="7030A0"/>
                </a:solidFill>
              </a:rPr>
              <a:t>EQU </a:t>
            </a:r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>
                <a:solidFill>
                  <a:srgbClr val="C00000"/>
                </a:solidFill>
              </a:rPr>
              <a:t>39 ; decimal numbers (27 in hex)</a:t>
            </a:r>
          </a:p>
          <a:p>
            <a:pPr lvl="4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DATA4 </a:t>
            </a:r>
            <a:r>
              <a:rPr lang="en-US" b="1" dirty="0" smtClean="0">
                <a:solidFill>
                  <a:srgbClr val="C00000"/>
                </a:solidFill>
              </a:rPr>
              <a:t>  </a:t>
            </a:r>
            <a:r>
              <a:rPr lang="en-US" b="1" dirty="0" smtClean="0">
                <a:solidFill>
                  <a:srgbClr val="7030A0"/>
                </a:solidFill>
              </a:rPr>
              <a:t>EQU</a:t>
            </a:r>
            <a:r>
              <a:rPr lang="en-US" b="1" dirty="0" smtClean="0">
                <a:solidFill>
                  <a:srgbClr val="C00000"/>
                </a:solidFill>
              </a:rPr>
              <a:t>  '2</a:t>
            </a:r>
            <a:r>
              <a:rPr lang="en-US" b="1" dirty="0">
                <a:solidFill>
                  <a:srgbClr val="C00000"/>
                </a:solidFill>
              </a:rPr>
              <a:t>' ; ASCII characters</a:t>
            </a:r>
            <a:endParaRPr lang="pt-BR" b="1" dirty="0" smtClean="0">
              <a:solidFill>
                <a:srgbClr val="C0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Using </a:t>
            </a:r>
            <a:r>
              <a:rPr lang="en-US" sz="2400" b="1" dirty="0"/>
              <a:t>EQU for special register address </a:t>
            </a:r>
            <a:r>
              <a:rPr lang="en-US" sz="2400" b="1" dirty="0" smtClean="0"/>
              <a:t>assignment</a:t>
            </a:r>
          </a:p>
          <a:p>
            <a:pPr lvl="4">
              <a:lnSpc>
                <a:spcPct val="150000"/>
              </a:lnSpc>
            </a:pPr>
            <a:r>
              <a:rPr lang="en-US" b="1" dirty="0" smtClean="0">
                <a:solidFill>
                  <a:srgbClr val="00B050"/>
                </a:solidFill>
              </a:rPr>
              <a:t>FIO2SET0  </a:t>
            </a:r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>
                <a:solidFill>
                  <a:srgbClr val="7030A0"/>
                </a:solidFill>
              </a:rPr>
              <a:t>EQU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  0x3FFFC058 </a:t>
            </a:r>
            <a:r>
              <a:rPr lang="en-US" b="1" dirty="0">
                <a:solidFill>
                  <a:srgbClr val="C00000"/>
                </a:solidFill>
              </a:rPr>
              <a:t>; PORT2 output set register 0 address</a:t>
            </a:r>
          </a:p>
          <a:p>
            <a:pPr lvl="4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MOV </a:t>
            </a:r>
            <a:r>
              <a:rPr lang="en-US" b="1" dirty="0" smtClean="0">
                <a:solidFill>
                  <a:srgbClr val="C00000"/>
                </a:solidFill>
              </a:rPr>
              <a:t>  R6</a:t>
            </a:r>
            <a:r>
              <a:rPr lang="en-US" b="1" dirty="0">
                <a:solidFill>
                  <a:srgbClr val="C00000"/>
                </a:solidFill>
              </a:rPr>
              <a:t>, </a:t>
            </a:r>
            <a:r>
              <a:rPr lang="en-US" b="1" dirty="0" smtClean="0">
                <a:solidFill>
                  <a:srgbClr val="C00000"/>
                </a:solidFill>
              </a:rPr>
              <a:t>  #</a:t>
            </a:r>
            <a:r>
              <a:rPr lang="en-US" b="1" dirty="0">
                <a:solidFill>
                  <a:srgbClr val="C00000"/>
                </a:solidFill>
              </a:rPr>
              <a:t>0x01 ; R6 = 0x01</a:t>
            </a:r>
          </a:p>
          <a:p>
            <a:pPr lvl="4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LDR </a:t>
            </a:r>
            <a:r>
              <a:rPr lang="en-US" b="1" dirty="0" smtClean="0">
                <a:solidFill>
                  <a:srgbClr val="C00000"/>
                </a:solidFill>
              </a:rPr>
              <a:t>  R2</a:t>
            </a:r>
            <a:r>
              <a:rPr lang="en-US" b="1" dirty="0">
                <a:solidFill>
                  <a:srgbClr val="C00000"/>
                </a:solidFill>
              </a:rPr>
              <a:t>, </a:t>
            </a:r>
            <a:r>
              <a:rPr lang="en-US" b="1" dirty="0" smtClean="0">
                <a:solidFill>
                  <a:srgbClr val="C00000"/>
                </a:solidFill>
              </a:rPr>
              <a:t>  =</a:t>
            </a:r>
            <a:r>
              <a:rPr lang="en-US" b="1" dirty="0">
                <a:solidFill>
                  <a:srgbClr val="00B050"/>
                </a:solidFill>
              </a:rPr>
              <a:t>FIO2SET0 </a:t>
            </a:r>
            <a:r>
              <a:rPr lang="en-US" b="1" dirty="0">
                <a:solidFill>
                  <a:srgbClr val="C00000"/>
                </a:solidFill>
              </a:rPr>
              <a:t>; R2 = 0x3FFFC058</a:t>
            </a:r>
          </a:p>
          <a:p>
            <a:pPr lvl="4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STRB   </a:t>
            </a:r>
            <a:r>
              <a:rPr lang="en-US" b="1" dirty="0">
                <a:solidFill>
                  <a:srgbClr val="C00000"/>
                </a:solidFill>
              </a:rPr>
              <a:t>R6</a:t>
            </a:r>
            <a:r>
              <a:rPr lang="en-US" b="1" dirty="0" smtClean="0">
                <a:solidFill>
                  <a:srgbClr val="C00000"/>
                </a:solidFill>
              </a:rPr>
              <a:t>,   </a:t>
            </a:r>
            <a:r>
              <a:rPr lang="en-US" b="1" dirty="0">
                <a:solidFill>
                  <a:srgbClr val="C00000"/>
                </a:solidFill>
              </a:rPr>
              <a:t>[R2] ; Write 0x01 to FIO2SET0</a:t>
            </a:r>
            <a:endParaRPr lang="fa-IR" b="1" dirty="0">
              <a:solidFill>
                <a:srgbClr val="C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9730851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41390"/>
    </mc:Choice>
    <mc:Fallback>
      <p:transition spd="slow" advTm="241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Assembler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Directives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143000"/>
            <a:ext cx="8458200" cy="5309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Directives: </a:t>
            </a:r>
            <a:r>
              <a:rPr lang="en-US" sz="2800" b="1" dirty="0" smtClean="0">
                <a:solidFill>
                  <a:srgbClr val="C00000"/>
                </a:solidFill>
              </a:rPr>
              <a:t>EQU (equate)</a:t>
            </a:r>
            <a:endParaRPr lang="fa-IR" sz="2800" b="1" dirty="0" smtClean="0">
              <a:solidFill>
                <a:srgbClr val="C0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Using EQU for RAM address assignment</a:t>
            </a:r>
            <a:endParaRPr lang="en-US" sz="2400" b="1" dirty="0" smtClean="0"/>
          </a:p>
          <a:p>
            <a:pPr lvl="4"/>
            <a:r>
              <a:rPr lang="en-US" b="1" dirty="0">
                <a:solidFill>
                  <a:srgbClr val="00B050"/>
                </a:solidFill>
              </a:rPr>
              <a:t>SUM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  </a:t>
            </a:r>
            <a:r>
              <a:rPr lang="en-US" b="1" dirty="0" smtClean="0">
                <a:solidFill>
                  <a:srgbClr val="7030A0"/>
                </a:solidFill>
              </a:rPr>
              <a:t>EQU  </a:t>
            </a:r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>
                <a:solidFill>
                  <a:srgbClr val="C00000"/>
                </a:solidFill>
              </a:rPr>
              <a:t>0x40000120 ; assign RAM location to SUM</a:t>
            </a:r>
          </a:p>
          <a:p>
            <a:pPr lvl="4"/>
            <a:r>
              <a:rPr lang="en-US" b="1" dirty="0">
                <a:solidFill>
                  <a:srgbClr val="C00000"/>
                </a:solidFill>
              </a:rPr>
              <a:t>MOV </a:t>
            </a:r>
            <a:r>
              <a:rPr lang="en-US" b="1" dirty="0" smtClean="0">
                <a:solidFill>
                  <a:srgbClr val="C00000"/>
                </a:solidFill>
              </a:rPr>
              <a:t>  R2</a:t>
            </a:r>
            <a:r>
              <a:rPr lang="en-US" b="1" dirty="0">
                <a:solidFill>
                  <a:srgbClr val="C00000"/>
                </a:solidFill>
              </a:rPr>
              <a:t>, </a:t>
            </a:r>
            <a:r>
              <a:rPr lang="en-US" b="1" dirty="0" smtClean="0">
                <a:solidFill>
                  <a:srgbClr val="C00000"/>
                </a:solidFill>
              </a:rPr>
              <a:t>  #</a:t>
            </a:r>
            <a:r>
              <a:rPr lang="en-US" b="1" dirty="0">
                <a:solidFill>
                  <a:srgbClr val="C00000"/>
                </a:solidFill>
              </a:rPr>
              <a:t>5 ; load R2 with 5</a:t>
            </a:r>
          </a:p>
          <a:p>
            <a:pPr lvl="4"/>
            <a:r>
              <a:rPr lang="en-US" b="1" dirty="0">
                <a:solidFill>
                  <a:srgbClr val="C00000"/>
                </a:solidFill>
              </a:rPr>
              <a:t>MOV </a:t>
            </a:r>
            <a:r>
              <a:rPr lang="en-US" b="1" dirty="0" smtClean="0">
                <a:solidFill>
                  <a:srgbClr val="C00000"/>
                </a:solidFill>
              </a:rPr>
              <a:t>  R1</a:t>
            </a:r>
            <a:r>
              <a:rPr lang="en-US" b="1" dirty="0">
                <a:solidFill>
                  <a:srgbClr val="C00000"/>
                </a:solidFill>
              </a:rPr>
              <a:t>, </a:t>
            </a:r>
            <a:r>
              <a:rPr lang="en-US" b="1" dirty="0" smtClean="0">
                <a:solidFill>
                  <a:srgbClr val="C00000"/>
                </a:solidFill>
              </a:rPr>
              <a:t>  #</a:t>
            </a:r>
            <a:r>
              <a:rPr lang="en-US" b="1" dirty="0">
                <a:solidFill>
                  <a:srgbClr val="C00000"/>
                </a:solidFill>
              </a:rPr>
              <a:t>2 ; load R1 with 2</a:t>
            </a:r>
          </a:p>
          <a:p>
            <a:pPr lvl="4"/>
            <a:r>
              <a:rPr lang="en-US" b="1" dirty="0" smtClean="0">
                <a:solidFill>
                  <a:srgbClr val="C00000"/>
                </a:solidFill>
              </a:rPr>
              <a:t>ADD   </a:t>
            </a:r>
            <a:r>
              <a:rPr lang="en-US" b="1" dirty="0">
                <a:solidFill>
                  <a:srgbClr val="C00000"/>
                </a:solidFill>
              </a:rPr>
              <a:t>R2, </a:t>
            </a:r>
            <a:r>
              <a:rPr lang="en-US" b="1" dirty="0" smtClean="0">
                <a:solidFill>
                  <a:srgbClr val="C00000"/>
                </a:solidFill>
              </a:rPr>
              <a:t>  R2</a:t>
            </a:r>
            <a:r>
              <a:rPr lang="en-US" b="1" dirty="0">
                <a:solidFill>
                  <a:srgbClr val="C00000"/>
                </a:solidFill>
              </a:rPr>
              <a:t>, R1 ; R2 = R2 + R1</a:t>
            </a:r>
          </a:p>
          <a:p>
            <a:pPr lvl="4"/>
            <a:r>
              <a:rPr lang="en-US" b="1" dirty="0" smtClean="0">
                <a:solidFill>
                  <a:srgbClr val="C00000"/>
                </a:solidFill>
              </a:rPr>
              <a:t>LDR   </a:t>
            </a:r>
            <a:r>
              <a:rPr lang="en-US" b="1" dirty="0">
                <a:solidFill>
                  <a:srgbClr val="C00000"/>
                </a:solidFill>
              </a:rPr>
              <a:t>R3, </a:t>
            </a:r>
            <a:r>
              <a:rPr lang="en-US" b="1" dirty="0" smtClean="0">
                <a:solidFill>
                  <a:srgbClr val="C00000"/>
                </a:solidFill>
              </a:rPr>
              <a:t>  =</a:t>
            </a:r>
            <a:r>
              <a:rPr lang="en-US" b="1" dirty="0">
                <a:solidFill>
                  <a:srgbClr val="00B050"/>
                </a:solidFill>
              </a:rPr>
              <a:t>SUM</a:t>
            </a:r>
            <a:r>
              <a:rPr lang="en-US" b="1" dirty="0">
                <a:solidFill>
                  <a:srgbClr val="C00000"/>
                </a:solidFill>
              </a:rPr>
              <a:t> ; load R3 with 0x40000120</a:t>
            </a:r>
          </a:p>
          <a:p>
            <a:pPr lvl="4"/>
            <a:r>
              <a:rPr lang="en-US" b="1" dirty="0">
                <a:solidFill>
                  <a:srgbClr val="C00000"/>
                </a:solidFill>
              </a:rPr>
              <a:t>STRB </a:t>
            </a:r>
            <a:r>
              <a:rPr lang="en-US" b="1" dirty="0" smtClean="0">
                <a:solidFill>
                  <a:srgbClr val="C00000"/>
                </a:solidFill>
              </a:rPr>
              <a:t>  R2</a:t>
            </a:r>
            <a:r>
              <a:rPr lang="en-US" b="1" dirty="0">
                <a:solidFill>
                  <a:srgbClr val="C00000"/>
                </a:solidFill>
              </a:rPr>
              <a:t>, </a:t>
            </a:r>
            <a:r>
              <a:rPr lang="en-US" b="1" dirty="0" smtClean="0">
                <a:solidFill>
                  <a:srgbClr val="C00000"/>
                </a:solidFill>
              </a:rPr>
              <a:t> [</a:t>
            </a:r>
            <a:r>
              <a:rPr lang="en-US" b="1" dirty="0">
                <a:solidFill>
                  <a:srgbClr val="C00000"/>
                </a:solidFill>
              </a:rPr>
              <a:t>R3] ; store the result </a:t>
            </a:r>
            <a:r>
              <a:rPr lang="en-US" b="1" dirty="0" smtClean="0">
                <a:solidFill>
                  <a:srgbClr val="C00000"/>
                </a:solidFill>
              </a:rPr>
              <a:t>SUM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Directives</a:t>
            </a:r>
            <a:r>
              <a:rPr lang="en-US" sz="2800" b="1" dirty="0"/>
              <a:t>: </a:t>
            </a:r>
            <a:r>
              <a:rPr lang="en-US" sz="2800" b="1" dirty="0" smtClean="0">
                <a:solidFill>
                  <a:srgbClr val="C00000"/>
                </a:solidFill>
              </a:rPr>
              <a:t>RN (equate)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To </a:t>
            </a:r>
            <a:r>
              <a:rPr lang="en-US" sz="2400" b="1" dirty="0"/>
              <a:t>give a CPU register a </a:t>
            </a:r>
            <a:r>
              <a:rPr lang="en-US" sz="2400" b="1" dirty="0" smtClean="0"/>
              <a:t>name</a:t>
            </a:r>
          </a:p>
          <a:p>
            <a:pPr lvl="4"/>
            <a:r>
              <a:rPr lang="pt-BR" sz="2000" b="1" dirty="0" smtClean="0">
                <a:solidFill>
                  <a:srgbClr val="C00000"/>
                </a:solidFill>
              </a:rPr>
              <a:t>VAL1   </a:t>
            </a:r>
            <a:r>
              <a:rPr lang="pt-BR" sz="2000" b="1" dirty="0" smtClean="0">
                <a:solidFill>
                  <a:srgbClr val="7030A0"/>
                </a:solidFill>
              </a:rPr>
              <a:t>RN  </a:t>
            </a:r>
            <a:r>
              <a:rPr lang="pt-BR" sz="2000" b="1" dirty="0" smtClean="0">
                <a:solidFill>
                  <a:srgbClr val="C00000"/>
                </a:solidFill>
              </a:rPr>
              <a:t> </a:t>
            </a:r>
            <a:r>
              <a:rPr lang="pt-BR" sz="2000" b="1" dirty="0">
                <a:solidFill>
                  <a:srgbClr val="C00000"/>
                </a:solidFill>
              </a:rPr>
              <a:t>R1 ; define VAL1 as a name for R1</a:t>
            </a:r>
          </a:p>
          <a:p>
            <a:pPr lvl="4"/>
            <a:r>
              <a:rPr lang="pt-BR" sz="2000" b="1" dirty="0">
                <a:solidFill>
                  <a:srgbClr val="C00000"/>
                </a:solidFill>
              </a:rPr>
              <a:t>VAL2 </a:t>
            </a:r>
            <a:r>
              <a:rPr lang="pt-BR" sz="2000" b="1" dirty="0" smtClean="0">
                <a:solidFill>
                  <a:srgbClr val="C00000"/>
                </a:solidFill>
              </a:rPr>
              <a:t>  </a:t>
            </a:r>
            <a:r>
              <a:rPr lang="pt-BR" sz="2000" b="1" dirty="0" smtClean="0">
                <a:solidFill>
                  <a:srgbClr val="7030A0"/>
                </a:solidFill>
              </a:rPr>
              <a:t>RN  </a:t>
            </a:r>
            <a:r>
              <a:rPr lang="pt-BR" sz="2000" b="1" dirty="0" smtClean="0">
                <a:solidFill>
                  <a:srgbClr val="C00000"/>
                </a:solidFill>
              </a:rPr>
              <a:t> </a:t>
            </a:r>
            <a:r>
              <a:rPr lang="pt-BR" sz="2000" b="1" dirty="0">
                <a:solidFill>
                  <a:srgbClr val="C00000"/>
                </a:solidFill>
              </a:rPr>
              <a:t>R2 ; define VAL2 as a name for R2</a:t>
            </a:r>
          </a:p>
          <a:p>
            <a:pPr lvl="4"/>
            <a:r>
              <a:rPr lang="pt-BR" sz="2000" b="1" dirty="0">
                <a:solidFill>
                  <a:srgbClr val="C00000"/>
                </a:solidFill>
              </a:rPr>
              <a:t>SUM </a:t>
            </a:r>
            <a:r>
              <a:rPr lang="pt-BR" sz="2000" b="1" dirty="0" smtClean="0">
                <a:solidFill>
                  <a:srgbClr val="C00000"/>
                </a:solidFill>
              </a:rPr>
              <a:t>  </a:t>
            </a:r>
            <a:r>
              <a:rPr lang="pt-BR" sz="2000" b="1" dirty="0" smtClean="0">
                <a:solidFill>
                  <a:srgbClr val="7030A0"/>
                </a:solidFill>
              </a:rPr>
              <a:t>RN</a:t>
            </a:r>
            <a:r>
              <a:rPr lang="pt-BR" sz="2000" b="1" dirty="0" smtClean="0">
                <a:solidFill>
                  <a:srgbClr val="C00000"/>
                </a:solidFill>
              </a:rPr>
              <a:t>   R3 </a:t>
            </a:r>
            <a:r>
              <a:rPr lang="pt-BR" sz="2000" b="1" dirty="0">
                <a:solidFill>
                  <a:srgbClr val="C00000"/>
                </a:solidFill>
              </a:rPr>
              <a:t>; define SUM as a name for R3</a:t>
            </a:r>
            <a:endParaRPr lang="fa-IR" sz="2400" b="1" dirty="0">
              <a:solidFill>
                <a:srgbClr val="C00000"/>
              </a:solidFill>
            </a:endParaRPr>
          </a:p>
          <a:p>
            <a:pPr lvl="4">
              <a:lnSpc>
                <a:spcPct val="150000"/>
              </a:lnSpc>
            </a:pPr>
            <a:endParaRPr lang="en-US" b="1" dirty="0" smtClean="0">
              <a:solidFill>
                <a:srgbClr val="C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3717893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56309"/>
    </mc:Choice>
    <mc:Fallback>
      <p:transition spd="slow" advTm="156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Assembler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Directives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143000"/>
            <a:ext cx="8458200" cy="2219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Directives: </a:t>
            </a:r>
            <a:r>
              <a:rPr lang="en-US" sz="2800" b="1" dirty="0">
                <a:solidFill>
                  <a:srgbClr val="C00000"/>
                </a:solidFill>
              </a:rPr>
              <a:t>INCLUDE</a:t>
            </a:r>
            <a:endParaRPr lang="fa-IR" sz="2800" b="1" dirty="0" smtClean="0">
              <a:solidFill>
                <a:srgbClr val="C0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Tells </a:t>
            </a:r>
            <a:r>
              <a:rPr lang="en-US" sz="2400" b="1" dirty="0"/>
              <a:t>the ARM assembler </a:t>
            </a:r>
            <a:r>
              <a:rPr lang="en-US" sz="2400" b="1" dirty="0">
                <a:solidFill>
                  <a:srgbClr val="7030A0"/>
                </a:solidFill>
              </a:rPr>
              <a:t>to read in the content </a:t>
            </a:r>
            <a:r>
              <a:rPr lang="en-US" sz="2400" b="1" dirty="0" smtClean="0">
                <a:solidFill>
                  <a:srgbClr val="7030A0"/>
                </a:solidFill>
              </a:rPr>
              <a:t>of a </a:t>
            </a:r>
            <a:r>
              <a:rPr lang="en-US" sz="2400" b="1" dirty="0">
                <a:solidFill>
                  <a:srgbClr val="7030A0"/>
                </a:solidFill>
              </a:rPr>
              <a:t>file </a:t>
            </a:r>
            <a:r>
              <a:rPr lang="en-US" sz="2400" b="1" dirty="0"/>
              <a:t>to the current program file </a:t>
            </a:r>
            <a:endParaRPr lang="fa-IR" sz="2400" b="1" dirty="0">
              <a:solidFill>
                <a:srgbClr val="C00000"/>
              </a:solidFill>
            </a:endParaRPr>
          </a:p>
          <a:p>
            <a:pPr lvl="4">
              <a:lnSpc>
                <a:spcPct val="150000"/>
              </a:lnSpc>
            </a:pPr>
            <a:endParaRPr lang="en-US" b="1" dirty="0" smtClean="0">
              <a:solidFill>
                <a:srgbClr val="C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642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1715"/>
    </mc:Choice>
    <mc:Fallback>
      <p:transition spd="slow" advTm="51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Assembler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Data Allocation Directives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066800"/>
            <a:ext cx="8458200" cy="5309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Directives </a:t>
            </a:r>
            <a:r>
              <a:rPr lang="en-US" sz="2800" b="1" dirty="0"/>
              <a:t>to allocate </a:t>
            </a:r>
            <a:r>
              <a:rPr lang="en-US" sz="2800" b="1" dirty="0" smtClean="0"/>
              <a:t>memory and </a:t>
            </a:r>
            <a:r>
              <a:rPr lang="en-US" sz="2800" b="1" dirty="0"/>
              <a:t>initialize its value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Directives: </a:t>
            </a:r>
            <a:r>
              <a:rPr lang="en-US" sz="2800" b="1" dirty="0">
                <a:solidFill>
                  <a:srgbClr val="C00000"/>
                </a:solidFill>
              </a:rPr>
              <a:t>DCB</a:t>
            </a:r>
            <a:endParaRPr lang="fa-IR" sz="2800" b="1" dirty="0" smtClean="0">
              <a:solidFill>
                <a:srgbClr val="C0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define constant </a:t>
            </a:r>
            <a:r>
              <a:rPr lang="en-US" sz="2400" b="1" dirty="0" smtClean="0"/>
              <a:t>byte</a:t>
            </a:r>
          </a:p>
          <a:p>
            <a:pPr lvl="4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MYVALUE </a:t>
            </a:r>
            <a:r>
              <a:rPr lang="en-US" b="1" dirty="0" smtClean="0">
                <a:solidFill>
                  <a:srgbClr val="C00000"/>
                </a:solidFill>
              </a:rPr>
              <a:t>   DCB    5 </a:t>
            </a:r>
            <a:r>
              <a:rPr lang="en-US" b="1" dirty="0">
                <a:solidFill>
                  <a:srgbClr val="C00000"/>
                </a:solidFill>
              </a:rPr>
              <a:t>; MYVALUE = 5</a:t>
            </a:r>
          </a:p>
          <a:p>
            <a:pPr lvl="4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MYMSAGE </a:t>
            </a:r>
            <a:r>
              <a:rPr lang="en-US" b="1" dirty="0" smtClean="0">
                <a:solidFill>
                  <a:srgbClr val="C00000"/>
                </a:solidFill>
              </a:rPr>
              <a:t>   DCB    </a:t>
            </a:r>
            <a:r>
              <a:rPr lang="en-US" b="1" dirty="0">
                <a:solidFill>
                  <a:srgbClr val="C00000"/>
                </a:solidFill>
              </a:rPr>
              <a:t>"HELLO WORLD" ; ASCII </a:t>
            </a:r>
            <a:r>
              <a:rPr lang="en-US" b="1" dirty="0" smtClean="0">
                <a:solidFill>
                  <a:srgbClr val="C00000"/>
                </a:solidFill>
              </a:rPr>
              <a:t>string</a:t>
            </a:r>
            <a:endParaRPr lang="en-US" b="1" dirty="0" smtClean="0"/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/>
              <a:t>Each alphanumeric </a:t>
            </a:r>
            <a:r>
              <a:rPr lang="en-US" b="1" dirty="0"/>
              <a:t>letter in a string is converted to its ASCII </a:t>
            </a:r>
            <a:r>
              <a:rPr lang="en-US" b="1" dirty="0" smtClean="0"/>
              <a:t>encoding value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Directives: </a:t>
            </a:r>
            <a:r>
              <a:rPr lang="en-US" sz="2800" b="1" dirty="0">
                <a:solidFill>
                  <a:srgbClr val="C00000"/>
                </a:solidFill>
              </a:rPr>
              <a:t>DCW</a:t>
            </a:r>
            <a:r>
              <a:rPr lang="en-US" sz="2800" b="1" dirty="0"/>
              <a:t> =&gt; define constant </a:t>
            </a:r>
            <a:r>
              <a:rPr lang="en-US" sz="2800" b="1" dirty="0" smtClean="0"/>
              <a:t>half-word</a:t>
            </a:r>
          </a:p>
          <a:p>
            <a:pPr lvl="4">
              <a:lnSpc>
                <a:spcPct val="150000"/>
              </a:lnSpc>
            </a:pPr>
            <a:r>
              <a:rPr lang="pl-PL" b="1" dirty="0" smtClean="0">
                <a:solidFill>
                  <a:srgbClr val="C00000"/>
                </a:solidFill>
              </a:rPr>
              <a:t>MYDATA</a:t>
            </a:r>
            <a:r>
              <a:rPr lang="en-US" b="1" dirty="0" smtClean="0">
                <a:solidFill>
                  <a:srgbClr val="C00000"/>
                </a:solidFill>
              </a:rPr>
              <a:t>   </a:t>
            </a:r>
            <a:r>
              <a:rPr lang="pl-PL" b="1" dirty="0" smtClean="0">
                <a:solidFill>
                  <a:srgbClr val="C00000"/>
                </a:solidFill>
              </a:rPr>
              <a:t> </a:t>
            </a:r>
            <a:r>
              <a:rPr lang="pl-PL" b="1" dirty="0">
                <a:solidFill>
                  <a:srgbClr val="C00000"/>
                </a:solidFill>
              </a:rPr>
              <a:t>DCW </a:t>
            </a:r>
            <a:r>
              <a:rPr lang="en-US" b="1" dirty="0" smtClean="0">
                <a:solidFill>
                  <a:srgbClr val="C00000"/>
                </a:solidFill>
              </a:rPr>
              <a:t>   </a:t>
            </a:r>
            <a:r>
              <a:rPr lang="pl-PL" b="1" dirty="0" smtClean="0">
                <a:solidFill>
                  <a:srgbClr val="C00000"/>
                </a:solidFill>
              </a:rPr>
              <a:t>0x20</a:t>
            </a:r>
            <a:r>
              <a:rPr lang="pl-PL" b="1" dirty="0">
                <a:solidFill>
                  <a:srgbClr val="C00000"/>
                </a:solidFill>
              </a:rPr>
              <a:t>, 0xF230, 5000, 0x9CD7</a:t>
            </a:r>
            <a:endParaRPr lang="en-US" b="1" dirty="0" smtClean="0">
              <a:solidFill>
                <a:srgbClr val="C00000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Directives: </a:t>
            </a:r>
            <a:r>
              <a:rPr lang="en-US" sz="2800" b="1" dirty="0" smtClean="0">
                <a:solidFill>
                  <a:srgbClr val="C00000"/>
                </a:solidFill>
              </a:rPr>
              <a:t>DCD </a:t>
            </a:r>
            <a:r>
              <a:rPr lang="en-US" sz="2800" b="1" dirty="0"/>
              <a:t>=&gt; define constant </a:t>
            </a:r>
            <a:r>
              <a:rPr lang="en-US" sz="2800" b="1" dirty="0" smtClean="0"/>
              <a:t>word</a:t>
            </a:r>
            <a:endParaRPr lang="en-US" sz="2800" b="1" dirty="0"/>
          </a:p>
          <a:p>
            <a:pPr lvl="4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MYDATA </a:t>
            </a:r>
            <a:r>
              <a:rPr lang="en-US" b="1" dirty="0" smtClean="0">
                <a:solidFill>
                  <a:srgbClr val="C00000"/>
                </a:solidFill>
              </a:rPr>
              <a:t>   DCD    </a:t>
            </a:r>
            <a:r>
              <a:rPr lang="en-US" b="1" dirty="0">
                <a:solidFill>
                  <a:srgbClr val="C00000"/>
                </a:solidFill>
              </a:rPr>
              <a:t>0x200000, 0x30F5, 5000000, </a:t>
            </a:r>
            <a:r>
              <a:rPr lang="en-US" b="1" dirty="0" smtClean="0">
                <a:solidFill>
                  <a:srgbClr val="C00000"/>
                </a:solidFill>
              </a:rPr>
              <a:t>0xFFFF9CD7</a:t>
            </a:r>
            <a:endParaRPr lang="en-US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345389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91414"/>
    </mc:Choice>
    <mc:Fallback>
      <p:transition spd="slow" advTm="191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Assembler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Data Allocation Directives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3400" y="914400"/>
            <a:ext cx="8458200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An sample program</a:t>
            </a:r>
            <a:endParaRPr lang="en-US" sz="2400" b="1" dirty="0" smtClean="0"/>
          </a:p>
          <a:p>
            <a:pPr lvl="2"/>
            <a:r>
              <a:rPr lang="en-US" b="1" dirty="0" smtClean="0">
                <a:solidFill>
                  <a:srgbClr val="7030A0"/>
                </a:solidFill>
              </a:rPr>
              <a:t>  AREA </a:t>
            </a:r>
            <a:r>
              <a:rPr lang="en-US" b="1" dirty="0">
                <a:solidFill>
                  <a:srgbClr val="7030A0"/>
                </a:solidFill>
              </a:rPr>
              <a:t>LOOKUP_EXAMPLE, READONLY, CODE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  LDR   </a:t>
            </a:r>
            <a:r>
              <a:rPr lang="en-US" b="1" dirty="0">
                <a:solidFill>
                  <a:srgbClr val="C00000"/>
                </a:solidFill>
              </a:rPr>
              <a:t>R2</a:t>
            </a:r>
            <a:r>
              <a:rPr lang="en-US" b="1" dirty="0" smtClean="0">
                <a:solidFill>
                  <a:srgbClr val="C00000"/>
                </a:solidFill>
              </a:rPr>
              <a:t>,   </a:t>
            </a:r>
            <a:r>
              <a:rPr lang="en-US" b="1" dirty="0">
                <a:solidFill>
                  <a:srgbClr val="C00000"/>
                </a:solidFill>
              </a:rPr>
              <a:t>=OUR_FIXED_DATA ; point to OUR_FIXED_DATA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  LDRB   </a:t>
            </a:r>
            <a:r>
              <a:rPr lang="en-US" b="1" dirty="0">
                <a:solidFill>
                  <a:srgbClr val="C00000"/>
                </a:solidFill>
              </a:rPr>
              <a:t>R0</a:t>
            </a:r>
            <a:r>
              <a:rPr lang="en-US" b="1" dirty="0" smtClean="0">
                <a:solidFill>
                  <a:srgbClr val="C00000"/>
                </a:solidFill>
              </a:rPr>
              <a:t>,   </a:t>
            </a:r>
            <a:r>
              <a:rPr lang="en-US" b="1" dirty="0">
                <a:solidFill>
                  <a:srgbClr val="C00000"/>
                </a:solidFill>
              </a:rPr>
              <a:t>[R2] ; load R0 with the </a:t>
            </a:r>
            <a:r>
              <a:rPr lang="en-US" b="1" dirty="0" smtClean="0">
                <a:solidFill>
                  <a:srgbClr val="C00000"/>
                </a:solidFill>
              </a:rPr>
              <a:t>contents  </a:t>
            </a:r>
            <a:r>
              <a:rPr lang="en-US" b="1" dirty="0">
                <a:solidFill>
                  <a:srgbClr val="C00000"/>
                </a:solidFill>
              </a:rPr>
              <a:t>of memory pointed to by R2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  ADD </a:t>
            </a:r>
            <a:r>
              <a:rPr lang="en-US" b="1" dirty="0">
                <a:solidFill>
                  <a:srgbClr val="C00000"/>
                </a:solidFill>
              </a:rPr>
              <a:t>R1, R1, R0 ; add R0 to </a:t>
            </a:r>
            <a:r>
              <a:rPr lang="en-US" b="1" dirty="0" smtClean="0">
                <a:solidFill>
                  <a:srgbClr val="C00000"/>
                </a:solidFill>
              </a:rPr>
              <a:t>R1</a:t>
            </a:r>
          </a:p>
          <a:p>
            <a:pPr lvl="1"/>
            <a:r>
              <a:rPr lang="en-US" b="1" dirty="0" smtClean="0">
                <a:solidFill>
                  <a:srgbClr val="00B050"/>
                </a:solidFill>
              </a:rPr>
              <a:t>HERE </a:t>
            </a:r>
            <a:r>
              <a:rPr lang="en-US" b="1" dirty="0">
                <a:solidFill>
                  <a:srgbClr val="00B050"/>
                </a:solidFill>
              </a:rPr>
              <a:t>B HERE ; stay here forever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7030A0"/>
                </a:solidFill>
              </a:rPr>
              <a:t>OUR_FIXED_DATA</a:t>
            </a:r>
            <a:endParaRPr lang="en-US" b="1" dirty="0">
              <a:solidFill>
                <a:srgbClr val="7030A0"/>
              </a:solidFill>
            </a:endParaRP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 DCB   </a:t>
            </a:r>
            <a:r>
              <a:rPr lang="en-US" b="1" dirty="0">
                <a:solidFill>
                  <a:srgbClr val="C00000"/>
                </a:solidFill>
              </a:rPr>
              <a:t>0x55, </a:t>
            </a:r>
            <a:r>
              <a:rPr lang="en-US" b="1" dirty="0" smtClean="0">
                <a:solidFill>
                  <a:srgbClr val="C00000"/>
                </a:solidFill>
              </a:rPr>
              <a:t> 0x33</a:t>
            </a:r>
            <a:r>
              <a:rPr lang="en-US" b="1" dirty="0">
                <a:solidFill>
                  <a:srgbClr val="C00000"/>
                </a:solidFill>
              </a:rPr>
              <a:t>, 1, 2, 3, 4, 5, 6 		</a:t>
            </a:r>
            <a:endParaRPr lang="en-US" b="1" dirty="0">
              <a:solidFill>
                <a:srgbClr val="0070C0"/>
              </a:solidFill>
            </a:endParaRP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 DCD   </a:t>
            </a:r>
            <a:r>
              <a:rPr lang="en-US" b="1" dirty="0">
                <a:solidFill>
                  <a:srgbClr val="C00000"/>
                </a:solidFill>
              </a:rPr>
              <a:t>0x23222120, 0x30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 DCW   0x4540</a:t>
            </a:r>
            <a:r>
              <a:rPr lang="en-US" b="1" dirty="0">
                <a:solidFill>
                  <a:srgbClr val="C00000"/>
                </a:solidFill>
              </a:rPr>
              <a:t>, 0x50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 END</a:t>
            </a:r>
            <a:endParaRPr lang="en-US" b="1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26"/>
          <a:stretch/>
        </p:blipFill>
        <p:spPr bwMode="auto">
          <a:xfrm>
            <a:off x="762000" y="4495800"/>
            <a:ext cx="7696200" cy="2290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600200" y="1905000"/>
            <a:ext cx="2895600" cy="228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4495800" y="2019300"/>
            <a:ext cx="1828800" cy="1257300"/>
          </a:xfrm>
          <a:prstGeom prst="straightConnector1">
            <a:avLst/>
          </a:prstGeom>
          <a:ln w="28575"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5748047" y="3364468"/>
            <a:ext cx="2938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ADR   R2,   OUR_FIXED_DATA</a:t>
            </a: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251670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638896"/>
    </mc:Choice>
    <mc:Fallback>
      <p:transition spd="slow" advTm="638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 animBg="1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8|4.2|83.7|56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7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6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|10.9|47.9|40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1|84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8|37.6|4.9|15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5.7|44.4|29.9|24.9|26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3|18.4|19.9|4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2|42.9|20.4|30|20.7|9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36637</TotalTime>
  <Words>1026</Words>
  <Application>Microsoft Office PowerPoint</Application>
  <PresentationFormat>On-screen Show (4:3)</PresentationFormat>
  <Paragraphs>155</Paragraphs>
  <Slides>17</Slides>
  <Notes>0</Notes>
  <HiddenSlides>0</HiddenSlides>
  <MMClips>17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Office Theme</vt:lpstr>
      <vt:lpstr>Aspect</vt:lpstr>
      <vt:lpstr>Microprocessors and Assembly Language  Spring 2020</vt:lpstr>
      <vt:lpstr>Copyright Notice</vt:lpstr>
      <vt:lpstr>PowerPoint Presentation</vt:lpstr>
      <vt:lpstr>Assembler Directives</vt:lpstr>
      <vt:lpstr>Assembler Directives</vt:lpstr>
      <vt:lpstr>Assembler Directives</vt:lpstr>
      <vt:lpstr>Assembler Directives</vt:lpstr>
      <vt:lpstr>Assembler Data Allocation Directives</vt:lpstr>
      <vt:lpstr>Assembler Data Allocation Directives</vt:lpstr>
      <vt:lpstr>Assembler Data Allocation Directives</vt:lpstr>
      <vt:lpstr>Assembler Data Allocation Directives</vt:lpstr>
      <vt:lpstr>Rules for Labels in Assembly Language</vt:lpstr>
      <vt:lpstr>PowerPoint Presentation</vt:lpstr>
      <vt:lpstr>Creating an ARM Assembly Program</vt:lpstr>
      <vt:lpstr>Creating an ARM Assembly Program</vt:lpstr>
      <vt:lpstr>Creating an ARM Assembly Program</vt:lpstr>
      <vt:lpstr>Power up Location for ARM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hamed</cp:lastModifiedBy>
  <cp:revision>642</cp:revision>
  <cp:lastPrinted>2017-02-07T08:08:08Z</cp:lastPrinted>
  <dcterms:created xsi:type="dcterms:W3CDTF">2006-08-16T00:00:00Z</dcterms:created>
  <dcterms:modified xsi:type="dcterms:W3CDTF">2020-06-03T07:51:35Z</dcterms:modified>
</cp:coreProperties>
</file>